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65" r:id="rId16"/>
    <p:sldId id="266" r:id="rId17"/>
    <p:sldId id="267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ADAC-DC3C-4650-8EE3-5A3C0AF708B5}" type="datetimeFigureOut">
              <a:rPr lang="en-US" smtClean="0"/>
              <a:t>5/26/2012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C0AEB-9979-4A3D-9F39-02C68A76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180A5-0856-4467-AB12-5E002DD89346}" type="slidenum">
              <a:rPr lang="ar-SA"/>
              <a:pPr/>
              <a:t>8</a:t>
            </a:fld>
            <a:endParaRPr lang="en-US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b="1" dirty="0" smtClean="0"/>
              <a:t>بهیچ وجه اجازه ندهید که صحنه وحشتناکی مثل بیرون ریختن روده ها از داخل شکم توجه شما را به خود جلب کند و شما را از انجام یک ارزیابی سیستماتیزه (راه هوایی، تنفس و گردش خون) منحرف کند.</a:t>
            </a:r>
          </a:p>
          <a:p>
            <a:pPr eaLnBrk="1" hangingPunct="1"/>
            <a:r>
              <a:rPr lang="fa-IR" b="1" dirty="0" smtClean="0"/>
              <a:t>احشاء بیرون زده برای پیشگیری از ازدست دادن آب و حرارت بدن بایستی بطور کامل با گاز استریل آغشته به نرمال سالین پوشانده شوند و از داخل کردن آنها خودداری شود.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8CF10-EEFF-48E0-9830-0FF42DBA6617}" type="slidenum">
              <a:rPr lang="ar-SA"/>
              <a:pPr/>
              <a:t>9</a:t>
            </a:fld>
            <a:endParaRPr lang="en-US"/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b="1" smtClean="0"/>
              <a:t>در صورتیکه جسم خارجی در شکم فرو رفته، بهیج وجه نباید آنرا از محل خارج کرد. با قرار دادن گازهای حجیم در اطراف آن و با کمک پانسمان، و حمل بر روی تخته پشتی بلند از حرکات بیشتر و وسعت یافتن آسیب پیشگیری کنید. جسم خارجی در صورتیکه در پشت قرار دارد و بایستی مصدوم (مثلاً جهت محدود سازی حرکات ستون فقرات) در وضعیت طاقباز قرار گیرد، بایستی از محل خارج شده و پانسمان مطمئن روی آن قرار گیرد.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AEBD-559E-4A08-81BB-E3B6E5A51DE3}" type="slidenum">
              <a:rPr lang="ar-SA"/>
              <a:pPr/>
              <a:t>10</a:t>
            </a:fld>
            <a:endParaRPr lang="en-US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295CB-FF96-469E-86F1-580C7245E320}" type="slidenum">
              <a:rPr lang="ar-SA"/>
              <a:pPr/>
              <a:t>11</a:t>
            </a:fld>
            <a:endParaRPr lang="en-US"/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smtClean="0"/>
              <a:t>اول </a:t>
            </a:r>
            <a:r>
              <a:rPr lang="en-US" smtClean="0"/>
              <a:t>A</a:t>
            </a:r>
            <a:r>
              <a:rPr lang="fa-IR" smtClean="0"/>
              <a:t>، بعد </a:t>
            </a:r>
            <a:r>
              <a:rPr lang="en-US" smtClean="0"/>
              <a:t>C</a:t>
            </a:r>
            <a:r>
              <a:rPr lang="fa-IR" smtClean="0"/>
              <a:t>، و بعد </a:t>
            </a:r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BFDC7-2C48-46E0-8A01-2E0B7390DD66}" type="slidenum">
              <a:rPr lang="ar-SA"/>
              <a:pPr/>
              <a:t>12</a:t>
            </a:fld>
            <a:endParaRPr lang="en-US"/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اعضای شکم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توخالی</a:t>
            </a:r>
          </a:p>
          <a:p>
            <a:pPr algn="r" rtl="1">
              <a:buNone/>
            </a:pPr>
            <a:r>
              <a:rPr lang="fa-IR" dirty="0" smtClean="0"/>
              <a:t> معده ، روده، حالب، مثانه</a:t>
            </a:r>
          </a:p>
          <a:p>
            <a:pPr algn="r" rtl="1"/>
            <a:r>
              <a:rPr lang="fa-IR" dirty="0" smtClean="0"/>
              <a:t>توپر</a:t>
            </a:r>
          </a:p>
          <a:p>
            <a:pPr algn="r" rtl="1">
              <a:buNone/>
            </a:pPr>
            <a:r>
              <a:rPr lang="fa-IR" dirty="0" smtClean="0"/>
              <a:t> کبد ، طحال ، پانکراس، کلیه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00B0F0"/>
                </a:solidFill>
              </a:rPr>
              <a:t>آسیب لگن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081463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احتمال خونریزی وسیع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احتمال آسیب سیستم ادراری- تناسلی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ارزیابی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dirty="0" smtClean="0"/>
              <a:t>حساسیت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dirty="0" smtClean="0"/>
              <a:t>حرکت غیرطبیعی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dirty="0" smtClean="0"/>
              <a:t>نبضها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dirty="0" smtClean="0"/>
              <a:t>بیحرکت سازی جهت متوقف کردن خونریزی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auto">
          <a:xfrm>
            <a:off x="533400" y="0"/>
            <a:ext cx="3200400" cy="1447800"/>
          </a:xfrm>
          <a:prstGeom prst="lightningBol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08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" y="2133600"/>
            <a:ext cx="3876676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063" y="2154238"/>
            <a:ext cx="36512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313" y="2276475"/>
            <a:ext cx="35750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00B0F0"/>
                </a:solidFill>
              </a:rPr>
              <a:t>معاینه لگن</a:t>
            </a:r>
            <a:endParaRPr lang="en-US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4716463" y="2670175"/>
            <a:ext cx="3960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  <a:cs typeface="B Nazanin" pitchFamily="2" charset="-78"/>
              </a:rPr>
              <a:t>بیحرکت سازی شکستگی لگن</a:t>
            </a:r>
            <a:r>
              <a:rPr lang="en-US" sz="3600" dirty="0">
                <a:solidFill>
                  <a:srgbClr val="00B0F0"/>
                </a:solidFill>
                <a:latin typeface="Elephant" pitchFamily="18" charset="0"/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00B0F0"/>
                </a:solidFill>
                <a:latin typeface="Elephant" pitchFamily="18" charset="0"/>
                <a:cs typeface="B Nazanin" pitchFamily="2" charset="-78"/>
              </a:rPr>
              <a:t> </a:t>
            </a:r>
            <a:endParaRPr lang="en-US" sz="3600" dirty="0">
              <a:solidFill>
                <a:srgbClr val="00B0F0"/>
              </a:solidFill>
              <a:latin typeface="Elephant" pitchFamily="18" charset="0"/>
              <a:cs typeface="B Nazanin" pitchFamily="2" charset="-78"/>
            </a:endParaRP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3975100" cy="6191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 rot="-14312">
            <a:off x="838200" y="2133600"/>
            <a:ext cx="78422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algn="ctr" rotWithShape="0">
                    <a:srgbClr val="66FF33">
                      <a:alpha val="50000"/>
                    </a:srgbClr>
                  </a:outerShdw>
                </a:effectLst>
                <a:latin typeface="Arial Black"/>
              </a:rPr>
              <a:t>SPLENIC 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آسیب طحال                      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z="2800" dirty="0" smtClean="0"/>
              <a:t>70% ضایعات شکمی همراه با آسیب طحال است </a:t>
            </a:r>
          </a:p>
          <a:p>
            <a:pPr algn="r" rtl="1">
              <a:defRPr/>
            </a:pPr>
            <a:endParaRPr lang="fa-IR" sz="2800" dirty="0" smtClean="0"/>
          </a:p>
          <a:p>
            <a:pPr algn="r" rtl="1">
              <a:defRPr/>
            </a:pPr>
            <a:r>
              <a:rPr lang="fa-IR" sz="2800" dirty="0" smtClean="0"/>
              <a:t>علائم :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fa-IR" sz="2800" dirty="0" smtClean="0"/>
              <a:t>درد سمت چپ شکم که به شانه چپ انتشار دارد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fa-IR" sz="2800" dirty="0" smtClean="0"/>
              <a:t>تهوع ، استفراغ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fa-IR" sz="2800" dirty="0" smtClean="0"/>
              <a:t>علائم خونریزی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fa-IR" sz="2800" dirty="0" smtClean="0"/>
              <a:t>علائم تنفسی مثل تاکی پنه ، دیسترس تنفسی 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4603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8925"/>
          </a:xfrm>
        </p:spPr>
        <p:txBody>
          <a:bodyPr/>
          <a:lstStyle/>
          <a:p>
            <a:pPr algn="r" rtl="1">
              <a:buFont typeface="Wingdings" pitchFamily="2" charset="2"/>
              <a:buNone/>
              <a:defRPr/>
            </a:pPr>
            <a:r>
              <a:rPr lang="fa-IR" dirty="0" smtClean="0"/>
              <a:t>انواع ضایعات طحال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None/>
              <a:defRPr/>
            </a:pPr>
            <a:endParaRPr lang="fa-IR" dirty="0" smtClean="0"/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fa-IR" sz="2800" dirty="0" smtClean="0"/>
              <a:t>پارگی خفیف ساب کپسولار بدون گسترش به ناف طحال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fa-IR" sz="2800" dirty="0" smtClean="0"/>
              <a:t>پارگی های متعدد در ناحیه ساب کپسولاربدون گسترش به ناف طحال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fa-IR" sz="2800" dirty="0" smtClean="0"/>
              <a:t>ضایعات درگیر کننده ناف طحال </a:t>
            </a:r>
          </a:p>
          <a:p>
            <a:pPr algn="r" rtl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fa-IR" sz="2800" dirty="0" smtClean="0"/>
              <a:t>طحال تکه تکه  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 rot="-14312">
            <a:off x="838200" y="2133600"/>
            <a:ext cx="78422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algn="ctr" rotWithShape="0">
                    <a:srgbClr val="66FF33">
                      <a:alpha val="50000"/>
                    </a:srgbClr>
                  </a:outerShdw>
                </a:effectLst>
                <a:latin typeface="Arial Black"/>
              </a:rPr>
              <a:t>LIVER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/>
              <a:t>.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/>
          <a:lstStyle/>
          <a:p>
            <a:pPr algn="r" rtl="1">
              <a:buFont typeface="Wingdings" pitchFamily="2" charset="2"/>
              <a:buNone/>
              <a:defRPr/>
            </a:pPr>
            <a:r>
              <a:rPr lang="fa-IR" sz="2800" dirty="0" smtClean="0"/>
              <a:t>20% کل صدمات شکم را در بر میگیرد </a:t>
            </a:r>
          </a:p>
          <a:p>
            <a:pPr algn="r" rtl="1">
              <a:buFont typeface="Wingdings" pitchFamily="2" charset="2"/>
              <a:buNone/>
              <a:defRPr/>
            </a:pPr>
            <a:r>
              <a:rPr lang="fa-IR" sz="2800" dirty="0" smtClean="0"/>
              <a:t>40% مرگ و میر ناشی از صدمات شکم مربوط به کبد است </a:t>
            </a:r>
          </a:p>
          <a:p>
            <a:pPr algn="r" rtl="1">
              <a:buFont typeface="Wingdings" pitchFamily="2" charset="2"/>
              <a:buNone/>
              <a:defRPr/>
            </a:pPr>
            <a:endParaRPr lang="fa-IR" sz="2800" dirty="0" smtClean="0"/>
          </a:p>
          <a:p>
            <a:pPr algn="r" rtl="1">
              <a:buFont typeface="Wingdings" pitchFamily="2" charset="2"/>
              <a:buNone/>
              <a:defRPr/>
            </a:pPr>
            <a:r>
              <a:rPr lang="fa-IR" sz="2800" dirty="0" smtClean="0"/>
              <a:t>علائم : 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sz="2800" dirty="0" smtClean="0"/>
              <a:t>درد در </a:t>
            </a:r>
            <a:r>
              <a:rPr lang="en-US" sz="2800" dirty="0" smtClean="0"/>
              <a:t>RUQ</a:t>
            </a:r>
            <a:r>
              <a:rPr lang="fa-IR" sz="2800" dirty="0" smtClean="0"/>
              <a:t> 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sz="2800" dirty="0" smtClean="0"/>
              <a:t>تندرنس 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sz="2800" dirty="0" smtClean="0"/>
              <a:t>گاهی به صورت هموتوراکس و پنمو توراکس خود را نشان می دهد 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sz="2800" dirty="0" smtClean="0"/>
              <a:t>هماچو ری  </a:t>
            </a:r>
          </a:p>
          <a:p>
            <a:pPr algn="r" rtl="1">
              <a:buFont typeface="Wingdings" pitchFamily="2" charset="2"/>
              <a:buChar char="§"/>
              <a:defRPr/>
            </a:pPr>
            <a:r>
              <a:rPr lang="fa-IR" sz="2800" dirty="0" smtClean="0"/>
              <a:t>استفراغ های خونی و جهنده 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28675" name="Content Placeholder 3" descr="نمودار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57200"/>
            <a:ext cx="7543800" cy="6003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29699" name="Content Placeholder 3" descr="نمودار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86106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188" y="3505200"/>
            <a:ext cx="3122612" cy="33528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/>
              <a:t>Abdominal Organs </a:t>
            </a:r>
            <a:r>
              <a:rPr lang="en-US" sz="2000"/>
              <a:t>(2 of 4)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3200400" cy="2814638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16088"/>
            <a:ext cx="3427413" cy="28559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0723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8305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1747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305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2771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8839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3795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8382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4819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88392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5843" name="Content Placeholder 3" descr="نمودار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763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6867" name="Content Placeholder 3" descr="نمودار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839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7891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890905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8915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57200"/>
            <a:ext cx="8001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037"/>
          </a:xfrm>
        </p:spPr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39939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85344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/>
              <a:t>Anatomy Review </a:t>
            </a:r>
            <a:r>
              <a:rPr lang="en-US" sz="2000"/>
              <a:t>(3 of 5)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2320925"/>
            <a:ext cx="464820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40963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0"/>
            <a:ext cx="90678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41987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43011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"/>
            <a:ext cx="7848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pic>
        <p:nvPicPr>
          <p:cNvPr id="44035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"/>
            <a:ext cx="7924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صدمات شکمی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غیر نافذ</a:t>
            </a:r>
          </a:p>
          <a:p>
            <a:pPr algn="r" rtl="1">
              <a:buNone/>
            </a:pPr>
            <a:r>
              <a:rPr lang="fa-IR" dirty="0" smtClean="0"/>
              <a:t>تصادف</a:t>
            </a:r>
          </a:p>
          <a:p>
            <a:pPr algn="r" rtl="1">
              <a:buNone/>
            </a:pPr>
            <a:r>
              <a:rPr lang="fa-IR" dirty="0" smtClean="0"/>
              <a:t>سقوط</a:t>
            </a:r>
          </a:p>
          <a:p>
            <a:pPr algn="r" rtl="1"/>
            <a:r>
              <a:rPr lang="fa-IR" dirty="0" smtClean="0"/>
              <a:t>نافذ</a:t>
            </a:r>
          </a:p>
          <a:p>
            <a:pPr lvl="1" algn="r" rtl="1"/>
            <a:r>
              <a:rPr lang="fa-IR" dirty="0" smtClean="0"/>
              <a:t>چاقو/ گلوله های با سرعت پایین</a:t>
            </a:r>
          </a:p>
          <a:p>
            <a:pPr lvl="1" algn="r" rtl="1"/>
            <a:r>
              <a:rPr lang="fa-IR" dirty="0" smtClean="0"/>
              <a:t>گلوله های با سرعت بالا</a:t>
            </a:r>
          </a:p>
          <a:p>
            <a:pPr lvl="1" algn="r" rtl="1"/>
            <a:r>
              <a:rPr lang="fa-IR" dirty="0" smtClean="0"/>
              <a:t> غیر نافذ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آسیب های شکمی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پارگی کبد وطحال</a:t>
            </a:r>
          </a:p>
          <a:p>
            <a:pPr algn="r" rtl="1"/>
            <a:r>
              <a:rPr lang="fa-IR" dirty="0" smtClean="0"/>
              <a:t> پارگی روده</a:t>
            </a:r>
          </a:p>
          <a:p>
            <a:pPr algn="r" rtl="1"/>
            <a:r>
              <a:rPr lang="fa-IR" dirty="0" smtClean="0"/>
              <a:t> پارگی عروق خونی</a:t>
            </a:r>
          </a:p>
          <a:p>
            <a:pPr algn="r" rtl="1"/>
            <a:r>
              <a:rPr lang="fa-IR" dirty="0" smtClean="0"/>
              <a:t> پارگی مثانه </a:t>
            </a:r>
          </a:p>
          <a:p>
            <a:pPr algn="r" rtl="1"/>
            <a:r>
              <a:rPr lang="fa-IR" dirty="0" smtClean="0"/>
              <a:t> پریتونیت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None/>
              <a:defRPr/>
            </a:pPr>
            <a:r>
              <a:rPr lang="fa-IR" dirty="0" smtClean="0"/>
              <a:t>علائم کلی در آسیب های شکمی </a:t>
            </a:r>
          </a:p>
          <a:p>
            <a:pPr algn="r" rtl="1">
              <a:buFont typeface="Wingdings" pitchFamily="2" charset="2"/>
              <a:buNone/>
              <a:defRPr/>
            </a:pPr>
            <a:endParaRPr lang="fa-IR" sz="2800" dirty="0" smtClean="0"/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درد و تندرنس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گاردینگ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دردهایی که به شانه انتشار می یابند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دفورمیتی شکم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باقی ماندن جسم خارجی در شکم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اکیموز در اطراف ناف وپهلو ها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اکیمور پروانه ای در ناحیه داخلی رانها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دیستانسیون شکم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علائم شوک </a:t>
            </a:r>
          </a:p>
          <a:p>
            <a:pPr algn="r" rtl="1">
              <a:buFont typeface="Courier New" pitchFamily="49" charset="0"/>
              <a:buChar char="o"/>
              <a:defRPr/>
            </a:pPr>
            <a:r>
              <a:rPr lang="fa-IR" sz="2800" dirty="0" smtClean="0"/>
              <a:t>کاهش </a:t>
            </a:r>
            <a:r>
              <a:rPr lang="en-US" sz="2800" dirty="0" err="1" smtClean="0"/>
              <a:t>HBlHCT</a:t>
            </a:r>
            <a:r>
              <a:rPr lang="fa-IR" sz="2800" dirty="0" smtClean="0"/>
              <a:t> و افزایش</a:t>
            </a:r>
            <a:r>
              <a:rPr lang="en-US" sz="2800" dirty="0" smtClean="0"/>
              <a:t>WBC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کلی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ثابت و بی حرکت</a:t>
            </a:r>
          </a:p>
          <a:p>
            <a:pPr algn="r" rtl="1"/>
            <a:r>
              <a:rPr lang="fa-IR" dirty="0" smtClean="0"/>
              <a:t> پوزیشن ترندلنبرگ</a:t>
            </a:r>
          </a:p>
          <a:p>
            <a:pPr algn="r" rtl="1"/>
            <a:r>
              <a:rPr lang="fa-IR" dirty="0" smtClean="0"/>
              <a:t> دو رگ گرفته شود ( 20 سی سی بر کیلوگرم)</a:t>
            </a:r>
          </a:p>
          <a:p>
            <a:pPr algn="r" rtl="1"/>
            <a:r>
              <a:rPr lang="fa-IR" dirty="0" smtClean="0"/>
              <a:t> اکسیژن تراپی</a:t>
            </a:r>
          </a:p>
          <a:p>
            <a:pPr algn="r" rtl="1"/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00B0F0"/>
                </a:solidFill>
              </a:rPr>
              <a:t>بیرون زدگی احشاء شکم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عدم توجه به احشاء بیرون زده خارج از توالی </a:t>
            </a:r>
            <a:r>
              <a:rPr lang="en-US" dirty="0" smtClean="0"/>
              <a:t>ABC</a:t>
            </a:r>
          </a:p>
          <a:p>
            <a:pPr algn="r" rtl="1" eaLnBrk="1" hangingPunct="1"/>
            <a:r>
              <a:rPr lang="fa-IR" dirty="0" smtClean="0"/>
              <a:t>پوشاندن احشاء با گاز استریل آغشته به نرمال سالین</a:t>
            </a:r>
          </a:p>
          <a:p>
            <a:pPr algn="r" rtl="1" eaLnBrk="1" hangingPunct="1"/>
            <a:r>
              <a:rPr lang="fa-IR" dirty="0" smtClean="0"/>
              <a:t> پانسمان حجیم </a:t>
            </a:r>
            <a:endParaRPr lang="en-US" dirty="0" smtClean="0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3421063"/>
            <a:ext cx="3676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855913"/>
            <a:ext cx="4706938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00B0F0"/>
                </a:solidFill>
              </a:rPr>
              <a:t>جسم خارجی فرورفته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42195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887538"/>
            <a:ext cx="41767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500</Words>
  <Application>Microsoft Office PowerPoint</Application>
  <PresentationFormat>On-screen Show (4:3)</PresentationFormat>
  <Paragraphs>90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اعضای شکم </vt:lpstr>
      <vt:lpstr>Abdominal Organs (2 of 4)</vt:lpstr>
      <vt:lpstr>Anatomy Review (3 of 5)</vt:lpstr>
      <vt:lpstr>صدمات شکمی </vt:lpstr>
      <vt:lpstr>آسیب های شکمی</vt:lpstr>
      <vt:lpstr>PowerPoint Presentation</vt:lpstr>
      <vt:lpstr>اقدامات کلی </vt:lpstr>
      <vt:lpstr>بیرون زدگی احشاء شکم</vt:lpstr>
      <vt:lpstr>جسم خارجی فرورفته</vt:lpstr>
      <vt:lpstr>آسیب لگن</vt:lpstr>
      <vt:lpstr>معاینه لگن</vt:lpstr>
      <vt:lpstr>PowerPoint Presentation</vt:lpstr>
      <vt:lpstr>PowerPoint Presentation</vt:lpstr>
      <vt:lpstr>آسیب طحال                        </vt:lpstr>
      <vt:lpstr>PowerPoint Presentation</vt:lpstr>
      <vt:lpstr>PowerPoint Presentation</vt:lpstr>
      <vt:lpstr>.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Organs (2 of 4)</dc:title>
  <dc:creator>javad dehghannejad</dc:creator>
  <cp:lastModifiedBy>Aria TM</cp:lastModifiedBy>
  <cp:revision>7</cp:revision>
  <dcterms:created xsi:type="dcterms:W3CDTF">2006-08-16T00:00:00Z</dcterms:created>
  <dcterms:modified xsi:type="dcterms:W3CDTF">2012-05-26T02:19:55Z</dcterms:modified>
</cp:coreProperties>
</file>